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4" r:id="rId7"/>
    <p:sldId id="262" r:id="rId8"/>
    <p:sldId id="263" r:id="rId9"/>
    <p:sldId id="267" r:id="rId10"/>
    <p:sldId id="265" r:id="rId11"/>
    <p:sldId id="266" r:id="rId12"/>
    <p:sldId id="268" r:id="rId13"/>
    <p:sldId id="269" r:id="rId14"/>
    <p:sldId id="270" r:id="rId15"/>
    <p:sldId id="271" r:id="rId16"/>
    <p:sldId id="273" r:id="rId17"/>
    <p:sldId id="27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1" clrIdx="0">
    <p:extLst>
      <p:ext uri="{19B8F6BF-5375-455C-9EA6-DF929625EA0E}">
        <p15:presenceInfo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2" autoAdjust="0"/>
    <p:restoredTop sz="94660"/>
  </p:normalViewPr>
  <p:slideViewPr>
    <p:cSldViewPr snapToGrid="0">
      <p:cViewPr varScale="1">
        <p:scale>
          <a:sx n="96" d="100"/>
          <a:sy n="96" d="100"/>
        </p:scale>
        <p:origin x="96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F62E45-B943-40A4-AA8A-A6131BA377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1849" y="914400"/>
            <a:ext cx="9514702" cy="2375452"/>
          </a:xfrm>
        </p:spPr>
        <p:txBody>
          <a:bodyPr/>
          <a:lstStyle/>
          <a:p>
            <a:r>
              <a:rPr lang="ru-RU" sz="3600" b="1" dirty="0"/>
              <a:t>Великие потрясения как Великое Благо. «Руководство к действию!»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9E9DF99-1D22-46F2-B63C-B2D40B57E4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sz="7200" b="1" i="1" dirty="0"/>
              <a:t>Философ-</a:t>
            </a:r>
            <a:r>
              <a:rPr lang="ru-RU" sz="7200" b="1" i="1" dirty="0" err="1"/>
              <a:t>Парадигмолог</a:t>
            </a:r>
            <a:r>
              <a:rPr lang="ru-RU" sz="7200" b="1" i="1" dirty="0"/>
              <a:t> Синтеза</a:t>
            </a:r>
          </a:p>
          <a:p>
            <a:r>
              <a:rPr lang="ru-RU" sz="7200" b="1" i="1" dirty="0"/>
              <a:t>Петрова Ю.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pPr algn="ctr"/>
            <a:endParaRPr lang="ru-RU" sz="5600" dirty="0">
              <a:solidFill>
                <a:srgbClr val="FF0000"/>
              </a:solidFill>
            </a:endParaRPr>
          </a:p>
          <a:p>
            <a:pPr algn="ctr"/>
            <a:r>
              <a:rPr lang="ru-RU" sz="5600" dirty="0">
                <a:solidFill>
                  <a:srgbClr val="FF0000"/>
                </a:solidFill>
              </a:rPr>
              <a:t>5 октября 2025 г. </a:t>
            </a:r>
          </a:p>
          <a:p>
            <a:pPr algn="ctr"/>
            <a:r>
              <a:rPr lang="ru-RU" sz="5600" dirty="0">
                <a:solidFill>
                  <a:srgbClr val="FF0000"/>
                </a:solidFill>
              </a:rPr>
              <a:t>Симферополь, Крым</a:t>
            </a:r>
          </a:p>
        </p:txBody>
      </p:sp>
    </p:spTree>
    <p:extLst>
      <p:ext uri="{BB962C8B-B14F-4D97-AF65-F5344CB8AC3E}">
        <p14:creationId xmlns:p14="http://schemas.microsoft.com/office/powerpoint/2010/main" val="2628245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951BF9-1D80-4B44-AA74-248748415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Парадигмальные Инструменты </a:t>
            </a:r>
            <a:r>
              <a:rPr lang="ru-RU" dirty="0"/>
              <a:t>Внутреннего Саморазвития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1F9444-18FB-4B5B-93F4-58AD8912B3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b="1" dirty="0">
                <a:solidFill>
                  <a:srgbClr val="FF0000"/>
                </a:solidFill>
              </a:rPr>
              <a:t>Отец </a:t>
            </a:r>
            <a:r>
              <a:rPr lang="ru-RU" dirty="0"/>
              <a:t>- Источник развития, частью которого каждый Субъект является в несоизмеримой </a:t>
            </a:r>
            <a:r>
              <a:rPr lang="ru-RU" dirty="0" err="1"/>
              <a:t>выразимости</a:t>
            </a:r>
            <a:r>
              <a:rPr lang="ru-RU" dirty="0"/>
              <a:t> предельностью своего осуществления.</a:t>
            </a:r>
          </a:p>
          <a:p>
            <a:pPr lvl="0"/>
            <a:r>
              <a:rPr lang="ru-RU" b="1" dirty="0">
                <a:solidFill>
                  <a:srgbClr val="FF0000"/>
                </a:solidFill>
              </a:rPr>
              <a:t>Части</a:t>
            </a:r>
            <a:r>
              <a:rPr lang="ru-RU" dirty="0"/>
              <a:t>– от 3х до 512 Частей </a:t>
            </a:r>
          </a:p>
          <a:p>
            <a:pPr lvl="0"/>
            <a:r>
              <a:rPr lang="ru-RU" b="1" dirty="0">
                <a:solidFill>
                  <a:srgbClr val="FF0000"/>
                </a:solidFill>
              </a:rPr>
              <a:t>Частности </a:t>
            </a:r>
            <a:r>
              <a:rPr lang="ru-RU" dirty="0"/>
              <a:t>- 64 Частностей  - базо­вых </a:t>
            </a:r>
            <a:r>
              <a:rPr lang="ru-RU" dirty="0" err="1"/>
              <a:t>парадигмальных</a:t>
            </a:r>
            <a:r>
              <a:rPr lang="ru-RU" dirty="0"/>
              <a:t> фундаментальных явления Отца, организу­ющие весь спектр нелинейных уровней нашего Внутреннего мира.</a:t>
            </a:r>
          </a:p>
          <a:p>
            <a:pPr lvl="0"/>
            <a:r>
              <a:rPr lang="ru-RU" b="1" dirty="0">
                <a:solidFill>
                  <a:srgbClr val="FF0000"/>
                </a:solidFill>
              </a:rPr>
              <a:t>8-ричность Субъекта </a:t>
            </a:r>
            <a:r>
              <a:rPr lang="ru-RU" dirty="0"/>
              <a:t>– развитие от Человека до Отца в действии Волей Отца.</a:t>
            </a:r>
          </a:p>
          <a:p>
            <a:pPr lvl="0"/>
            <a:r>
              <a:rPr lang="ru-RU" b="1" dirty="0">
                <a:solidFill>
                  <a:srgbClr val="FF0000"/>
                </a:solidFill>
              </a:rPr>
              <a:t>Огни Частностей </a:t>
            </a:r>
            <a:r>
              <a:rPr lang="ru-RU" dirty="0"/>
              <a:t>- 64 фундаментальности Синтеза от Огня Синтеза до Огня Движения.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11121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B932E1-9AD6-487E-8045-CE17F6D39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749" y="506896"/>
            <a:ext cx="11022494" cy="1423504"/>
          </a:xfrm>
        </p:spPr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Парадигмальные Методы </a:t>
            </a:r>
            <a:r>
              <a:rPr lang="ru-RU" sz="2800" b="1" dirty="0">
                <a:solidFill>
                  <a:srgbClr val="0070C0"/>
                </a:solidFill>
              </a:rPr>
              <a:t>Внутреннего Саморазвития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2094709-5CEE-4A85-80DB-F4A18FADA5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461052"/>
            <a:ext cx="10456831" cy="4890051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sz="2400" b="1" dirty="0">
                <a:solidFill>
                  <a:srgbClr val="FF0000"/>
                </a:solidFill>
              </a:rPr>
              <a:t>Контакт с Отцом - </a:t>
            </a:r>
            <a:r>
              <a:rPr lang="ru-RU" sz="2400" dirty="0">
                <a:solidFill>
                  <a:schemeClr val="tx1"/>
                </a:solidFill>
              </a:rPr>
              <a:t>прямое светское общение с источником Жизни</a:t>
            </a:r>
          </a:p>
          <a:p>
            <a:pPr marL="0" lvl="0" indent="0">
              <a:buNone/>
            </a:pPr>
            <a:endParaRPr lang="ru-RU" sz="2400" dirty="0">
              <a:solidFill>
                <a:schemeClr val="tx1"/>
              </a:solidFill>
            </a:endParaRPr>
          </a:p>
          <a:p>
            <a:pPr lvl="0"/>
            <a:r>
              <a:rPr lang="ru-RU" sz="2400" b="1" dirty="0">
                <a:solidFill>
                  <a:srgbClr val="FF0000"/>
                </a:solidFill>
              </a:rPr>
              <a:t>Жизнь Частями – </a:t>
            </a:r>
            <a:r>
              <a:rPr lang="ru-RU" sz="2400" dirty="0">
                <a:solidFill>
                  <a:schemeClr val="tx1"/>
                </a:solidFill>
              </a:rPr>
              <a:t>по Образу, Подобию и Стандарту Отца</a:t>
            </a:r>
          </a:p>
          <a:p>
            <a:pPr lvl="0"/>
            <a:endParaRPr lang="ru-RU" sz="2400" b="1" dirty="0">
              <a:solidFill>
                <a:schemeClr val="tx1"/>
              </a:solidFill>
            </a:endParaRPr>
          </a:p>
          <a:p>
            <a:pPr lvl="0"/>
            <a:r>
              <a:rPr lang="ru-RU" sz="2400" b="1" dirty="0">
                <a:solidFill>
                  <a:srgbClr val="FF0000"/>
                </a:solidFill>
              </a:rPr>
              <a:t>Частности – </a:t>
            </a:r>
            <a:r>
              <a:rPr lang="ru-RU" sz="2400" dirty="0">
                <a:solidFill>
                  <a:schemeClr val="tx1"/>
                </a:solidFill>
              </a:rPr>
              <a:t>Движения, Ощущения, Чувства, Мысли, Смыслы, Сути, </a:t>
            </a:r>
            <a:r>
              <a:rPr lang="ru-RU" sz="2400" dirty="0" err="1">
                <a:solidFill>
                  <a:schemeClr val="tx1"/>
                </a:solidFill>
              </a:rPr>
              <a:t>Идеи..Условия</a:t>
            </a:r>
            <a:r>
              <a:rPr lang="ru-RU" sz="2400" dirty="0">
                <a:solidFill>
                  <a:schemeClr val="tx1"/>
                </a:solidFill>
              </a:rPr>
              <a:t>, Время, Синтез как у Отца...</a:t>
            </a:r>
          </a:p>
          <a:p>
            <a:pPr lvl="0"/>
            <a:endParaRPr lang="ru-RU" sz="2400" dirty="0">
              <a:solidFill>
                <a:schemeClr val="tx1"/>
              </a:solidFill>
            </a:endParaRPr>
          </a:p>
          <a:p>
            <a:pPr lvl="0"/>
            <a:r>
              <a:rPr lang="ru-RU" sz="2400" b="1" dirty="0">
                <a:solidFill>
                  <a:srgbClr val="FF0000"/>
                </a:solidFill>
              </a:rPr>
              <a:t>8-ричность Субъекта – </a:t>
            </a:r>
            <a:r>
              <a:rPr lang="ru-RU" sz="2400" dirty="0">
                <a:solidFill>
                  <a:schemeClr val="tx1"/>
                </a:solidFill>
              </a:rPr>
              <a:t>Внутренний Рост Человеком, Посвященным, Служащим…Учителем…Отцом</a:t>
            </a:r>
          </a:p>
          <a:p>
            <a:pPr lvl="0"/>
            <a:endParaRPr lang="ru-RU" sz="2400" dirty="0">
              <a:solidFill>
                <a:schemeClr val="tx1"/>
              </a:solidFill>
            </a:endParaRPr>
          </a:p>
          <a:p>
            <a:pPr lvl="0"/>
            <a:r>
              <a:rPr lang="ru-RU" sz="2400" b="1" dirty="0">
                <a:solidFill>
                  <a:srgbClr val="FF0000"/>
                </a:solidFill>
              </a:rPr>
              <a:t>Огни Частностей – </a:t>
            </a:r>
            <a:r>
              <a:rPr lang="ru-RU" sz="2400" dirty="0">
                <a:solidFill>
                  <a:schemeClr val="tx1"/>
                </a:solidFill>
              </a:rPr>
              <a:t>свободное оперирование Огнем Синтеза, Воли, Мудрости, Любви.. Отца</a:t>
            </a:r>
          </a:p>
        </p:txBody>
      </p:sp>
    </p:spTree>
    <p:extLst>
      <p:ext uri="{BB962C8B-B14F-4D97-AF65-F5344CB8AC3E}">
        <p14:creationId xmlns:p14="http://schemas.microsoft.com/office/powerpoint/2010/main" val="23132557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D04B15-8D33-4DE4-A2F1-97819B88E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Парадигмальный Взгляд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3A913D3-0C8A-451A-BBC1-28ECDFD709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331843"/>
            <a:ext cx="9510275" cy="5138531"/>
          </a:xfrm>
        </p:spPr>
        <p:txBody>
          <a:bodyPr>
            <a:normAutofit lnSpcReduction="10000"/>
          </a:bodyPr>
          <a:lstStyle/>
          <a:p>
            <a:r>
              <a:rPr lang="ru-RU" sz="2800" dirty="0"/>
              <a:t>Кто? </a:t>
            </a:r>
          </a:p>
          <a:p>
            <a:r>
              <a:rPr lang="ru-RU" sz="2800" dirty="0"/>
              <a:t>Где? </a:t>
            </a:r>
          </a:p>
          <a:p>
            <a:r>
              <a:rPr lang="ru-RU" sz="2800" dirty="0"/>
              <a:t>Как?</a:t>
            </a:r>
          </a:p>
          <a:p>
            <a:r>
              <a:rPr lang="ru-RU" sz="2800" dirty="0"/>
              <a:t>Чем? </a:t>
            </a:r>
          </a:p>
          <a:p>
            <a:r>
              <a:rPr lang="ru-RU" sz="2800" dirty="0"/>
              <a:t>Кем?</a:t>
            </a:r>
          </a:p>
          <a:p>
            <a:r>
              <a:rPr lang="ru-RU" sz="2800" dirty="0"/>
              <a:t>Почему?</a:t>
            </a:r>
          </a:p>
          <a:p>
            <a:r>
              <a:rPr lang="ru-RU" sz="2800" dirty="0"/>
              <a:t>Зачем?</a:t>
            </a:r>
          </a:p>
          <a:p>
            <a:r>
              <a:rPr lang="ru-RU" sz="2800" dirty="0"/>
              <a:t>Куда?</a:t>
            </a:r>
          </a:p>
          <a:p>
            <a:r>
              <a:rPr lang="ru-RU" sz="2800" dirty="0"/>
              <a:t>В</a:t>
            </a:r>
            <a:r>
              <a:rPr lang="ru-RU" sz="2800" i="1" dirty="0"/>
              <a:t>и</a:t>
            </a:r>
            <a:r>
              <a:rPr lang="ru-RU" sz="2800" dirty="0"/>
              <a:t>дение взаимосвязей</a:t>
            </a:r>
          </a:p>
          <a:p>
            <a:r>
              <a:rPr lang="ru-RU" sz="2800" dirty="0"/>
              <a:t>Синтезирование Нового</a:t>
            </a:r>
          </a:p>
        </p:txBody>
      </p:sp>
      <p:pic>
        <p:nvPicPr>
          <p:cNvPr id="1026" name="Picture 2" descr="Download Vibrant Planetary Nebula in Deep Space Wallpaper Wallpapers.com">
            <a:extLst>
              <a:ext uri="{FF2B5EF4-FFF2-40B4-BE49-F238E27FC236}">
                <a16:creationId xmlns:a16="http://schemas.microsoft.com/office/drawing/2014/main" id="{2B0B9202-0C67-44E8-9BAE-BFB7BFEE2B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8060" y="1501587"/>
            <a:ext cx="4571586" cy="3426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97083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F2403E-417B-49F5-99EF-E8CB9405E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Что мешает?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D07D9D-D1BA-4C9E-96BE-A064A69D70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9905501" cy="3880773"/>
          </a:xfrm>
        </p:spPr>
        <p:txBody>
          <a:bodyPr>
            <a:normAutofit/>
          </a:bodyPr>
          <a:lstStyle/>
          <a:p>
            <a:r>
              <a:rPr lang="ru-RU" sz="4000" dirty="0"/>
              <a:t>Привычки, привязки к прошлому</a:t>
            </a:r>
          </a:p>
          <a:p>
            <a:endParaRPr lang="ru-RU" sz="4000" dirty="0"/>
          </a:p>
          <a:p>
            <a:r>
              <a:rPr lang="ru-RU" sz="4000" dirty="0"/>
              <a:t>Страх перед НЕВЕДОМЫМ</a:t>
            </a:r>
          </a:p>
          <a:p>
            <a:endParaRPr lang="ru-RU" sz="4000" dirty="0"/>
          </a:p>
          <a:p>
            <a:r>
              <a:rPr lang="ru-RU" sz="4000" dirty="0"/>
              <a:t>Незнание как действовать ПО-НОВОМУ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71497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4D1912-BFE7-48D4-BA7C-0A653C95F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Если у тебя тупик, то УЖЕ: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B2901F-A011-455B-BFE1-9F49519785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/>
              <a:t>Ты вырос из предыдущих целей, дел, отношений, общений, планов…</a:t>
            </a:r>
          </a:p>
          <a:p>
            <a:r>
              <a:rPr lang="ru-RU" sz="3600" dirty="0"/>
              <a:t>Готов идти в Новое</a:t>
            </a:r>
          </a:p>
          <a:p>
            <a:r>
              <a:rPr lang="ru-RU" sz="3600" dirty="0"/>
              <a:t>Отец дает, поддерживает, помогает, чтобы ТЫ ВЫРОС!</a:t>
            </a:r>
          </a:p>
          <a:p>
            <a:r>
              <a:rPr lang="ru-RU" sz="3600" dirty="0"/>
              <a:t>Осталось – действовать!</a:t>
            </a:r>
          </a:p>
          <a:p>
            <a:endParaRPr lang="ru-RU" dirty="0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9B44187E-E1EC-417F-B026-A8D53D0E4C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9259" y="198783"/>
            <a:ext cx="3853654" cy="2633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08537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DB75A6-8E67-4582-A2C1-EFE6E3F69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565" y="626164"/>
            <a:ext cx="10714383" cy="1304235"/>
          </a:xfrm>
        </p:spPr>
        <p:txBody>
          <a:bodyPr/>
          <a:lstStyle/>
          <a:p>
            <a:r>
              <a:rPr lang="ru-RU" b="1" dirty="0"/>
              <a:t>Куда расти вглубь или Кто такой Субъект?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6EED6A6-5F85-4D7A-8E34-D05EE0F92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550505"/>
            <a:ext cx="9281675" cy="5059018"/>
          </a:xfrm>
        </p:spPr>
        <p:txBody>
          <a:bodyPr>
            <a:noAutofit/>
          </a:bodyPr>
          <a:lstStyle/>
          <a:p>
            <a:r>
              <a:rPr lang="ru-RU" sz="2800" dirty="0"/>
              <a:t>Отец</a:t>
            </a:r>
          </a:p>
          <a:p>
            <a:r>
              <a:rPr lang="ru-RU" sz="2800" dirty="0"/>
              <a:t>Аватар</a:t>
            </a:r>
          </a:p>
          <a:p>
            <a:r>
              <a:rPr lang="ru-RU" sz="2800" dirty="0"/>
              <a:t>Владыка</a:t>
            </a:r>
          </a:p>
          <a:p>
            <a:r>
              <a:rPr lang="ru-RU" sz="2800" dirty="0"/>
              <a:t>Учитель</a:t>
            </a:r>
          </a:p>
          <a:p>
            <a:r>
              <a:rPr lang="ru-RU" sz="2800" dirty="0"/>
              <a:t>Ипостась</a:t>
            </a:r>
          </a:p>
          <a:p>
            <a:r>
              <a:rPr lang="ru-RU" sz="2800" dirty="0"/>
              <a:t>Служащий</a:t>
            </a:r>
          </a:p>
          <a:p>
            <a:r>
              <a:rPr lang="ru-RU" sz="2800" dirty="0"/>
              <a:t>Посвященный</a:t>
            </a:r>
          </a:p>
          <a:p>
            <a:r>
              <a:rPr lang="ru-RU" sz="2800" dirty="0"/>
              <a:t>Человек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B5C60E7-89E3-49E6-A8D0-C86411592D4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2685" y="1724661"/>
            <a:ext cx="3692606" cy="272882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49CE3B18-CE62-4903-805E-654E9247CD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1478" y="1330740"/>
            <a:ext cx="304800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CEB02E47-8B3E-46D0-B02D-5A59063535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1511" y="4453489"/>
            <a:ext cx="3992007" cy="2245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65073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FFE97C-9756-4BBB-A56E-3AC397324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609600"/>
            <a:ext cx="7732643" cy="940904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В момент потрясений помощь Друга: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F3D9EFA-5FCC-482B-8FAE-6E0BCB981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u-RU" sz="2800" dirty="0"/>
              <a:t>Ты – НЕ Один. </a:t>
            </a:r>
          </a:p>
          <a:p>
            <a:pPr lvl="0"/>
            <a:r>
              <a:rPr lang="ru-RU" sz="2800" dirty="0"/>
              <a:t>Синтез частей - Полнота Картины Мира</a:t>
            </a:r>
          </a:p>
          <a:p>
            <a:pPr lvl="0"/>
            <a:r>
              <a:rPr lang="ru-RU" sz="2800" dirty="0"/>
              <a:t>Синтез мыслей, смыслов, идей и т.п. – </a:t>
            </a:r>
          </a:p>
          <a:p>
            <a:pPr marL="0" lvl="0" indent="0">
              <a:buNone/>
            </a:pPr>
            <a:r>
              <a:rPr lang="ru-RU" sz="2800" dirty="0"/>
              <a:t>полнота выводов </a:t>
            </a:r>
          </a:p>
          <a:p>
            <a:r>
              <a:rPr lang="ru-RU" sz="2800" dirty="0"/>
              <a:t>Вышестоящий вид Жизни, Субъектность от Человека до Отца – Иная Позиция Наблюдателя</a:t>
            </a:r>
          </a:p>
          <a:p>
            <a:pPr lvl="0"/>
            <a:r>
              <a:rPr lang="ru-RU" sz="2800" dirty="0"/>
              <a:t>У Отца всегда есть Инструмент - Дом Отца (ИВДИВО) </a:t>
            </a:r>
          </a:p>
          <a:p>
            <a:pPr lvl="0"/>
            <a:r>
              <a:rPr lang="ru-RU" sz="2800" dirty="0"/>
              <a:t>У Отца всегда есть Метод – Метод Синтеза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1C0CC2B-784F-44CB-9E78-46B4E17CE1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3933" y="203842"/>
            <a:ext cx="3702236" cy="3702236"/>
          </a:xfrm>
          <a:prstGeom prst="rect">
            <a:avLst/>
          </a:prstGeom>
        </p:spPr>
      </p:pic>
      <p:pic>
        <p:nvPicPr>
          <p:cNvPr id="6146" name="Picture 2">
            <a:extLst>
              <a:ext uri="{FF2B5EF4-FFF2-40B4-BE49-F238E27FC236}">
                <a16:creationId xmlns:a16="http://schemas.microsoft.com/office/drawing/2014/main" id="{38DC290B-B12C-479A-A014-BE621169A2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5537" y="4081138"/>
            <a:ext cx="3421724" cy="2570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600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07A24B-187E-4C1A-8C70-D36090B04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70C0"/>
                </a:solidFill>
              </a:rPr>
              <a:t>Руководство к действию: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47A595-14A9-4501-94F0-A44FFB7235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560443"/>
            <a:ext cx="10537513" cy="4988275"/>
          </a:xfrm>
        </p:spPr>
        <p:txBody>
          <a:bodyPr>
            <a:normAutofit/>
          </a:bodyPr>
          <a:lstStyle/>
          <a:p>
            <a:r>
              <a:rPr lang="ru-RU" sz="2000" dirty="0" err="1"/>
              <a:t>Слиянность</a:t>
            </a:r>
            <a:r>
              <a:rPr lang="ru-RU" sz="2000" dirty="0"/>
              <a:t> с Источником Жизни.</a:t>
            </a:r>
          </a:p>
          <a:p>
            <a:r>
              <a:rPr lang="ru-RU" sz="2000" dirty="0"/>
              <a:t>Просьба завершить все предыдущее неактуальное.</a:t>
            </a:r>
          </a:p>
          <a:p>
            <a:r>
              <a:rPr lang="ru-RU" sz="2000" dirty="0"/>
              <a:t>Просьба наделить Новым Синтезом в сферу Дома Отца. (Преображает Условия Жизни, пережигает неактуальное, синтезирует новый ШАГ Нового Я).</a:t>
            </a:r>
          </a:p>
          <a:p>
            <a:r>
              <a:rPr lang="ru-RU" sz="2000" dirty="0"/>
              <a:t>Просьба наделить Новой Волей в Тело. (Вдохновляет, </a:t>
            </a:r>
            <a:r>
              <a:rPr lang="ru-RU" sz="2000" dirty="0" err="1"/>
              <a:t>парадигмализируя</a:t>
            </a:r>
            <a:r>
              <a:rPr lang="ru-RU" sz="2000" dirty="0"/>
              <a:t>, выстраивает Новый Путь «Куда?»). </a:t>
            </a:r>
          </a:p>
          <a:p>
            <a:r>
              <a:rPr lang="ru-RU" sz="2000" dirty="0"/>
              <a:t>Просьба наделить Новой Мудростью в Разумение.(Озаряет Новыми Методами, «Как действовать?».</a:t>
            </a:r>
          </a:p>
          <a:p>
            <a:r>
              <a:rPr lang="ru-RU" sz="2000" dirty="0"/>
              <a:t>Просьба наделить </a:t>
            </a:r>
            <a:r>
              <a:rPr lang="ru-RU" sz="2000"/>
              <a:t>Новой Любовью </a:t>
            </a:r>
            <a:r>
              <a:rPr lang="ru-RU" sz="2000" dirty="0"/>
              <a:t>в Сердце.(Заряжает Силами для действий).</a:t>
            </a:r>
          </a:p>
          <a:p>
            <a:endParaRPr lang="ru-RU" dirty="0"/>
          </a:p>
          <a:p>
            <a:pPr marL="0" indent="0" algn="ctr">
              <a:buNone/>
            </a:pPr>
            <a:r>
              <a:rPr lang="ru-RU" sz="3200" b="1" dirty="0">
                <a:solidFill>
                  <a:srgbClr val="00B0F0"/>
                </a:solidFill>
              </a:rPr>
              <a:t>БЛАГОДАРИМ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254038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2E1B7A-D6D6-44B3-A7EA-CB250AC96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Это о чем?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7F6E487-FF8A-4F28-A83E-543FA9215B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745" y="1331844"/>
            <a:ext cx="4185624" cy="829139"/>
          </a:xfrm>
        </p:spPr>
        <p:txBody>
          <a:bodyPr/>
          <a:lstStyle/>
          <a:p>
            <a:r>
              <a:rPr lang="ru-RU" sz="1800" b="1" dirty="0"/>
              <a:t>Вам нужны великие потрясения!</a:t>
            </a:r>
          </a:p>
          <a:p>
            <a:r>
              <a:rPr lang="ru-RU" sz="1800" b="1" dirty="0"/>
              <a:t>Нам нужна Великая Россия! 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4700AD2-85C1-44F4-B10B-598E690513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2581" y="1331844"/>
            <a:ext cx="4065209" cy="755373"/>
          </a:xfrm>
        </p:spPr>
        <p:txBody>
          <a:bodyPr/>
          <a:lstStyle/>
          <a:p>
            <a:r>
              <a:rPr lang="ru-RU" sz="2000" b="1" dirty="0"/>
              <a:t>Пока гром не грянем – мужик не перекрестится! </a:t>
            </a:r>
          </a:p>
        </p:txBody>
      </p:sp>
      <p:sp>
        <p:nvSpPr>
          <p:cNvPr id="7" name="AutoShape 2">
            <a:extLst>
              <a:ext uri="{FF2B5EF4-FFF2-40B4-BE49-F238E27FC236}">
                <a16:creationId xmlns:a16="http://schemas.microsoft.com/office/drawing/2014/main" id="{D8A299C5-AFDC-444D-A1B8-4A77D03A20D6}"/>
              </a:ext>
            </a:extLst>
          </p:cNvPr>
          <p:cNvSpPr>
            <a:spLocks noGrp="1" noChangeAspect="1" noChangeArrowheads="1"/>
          </p:cNvSpPr>
          <p:nvPr>
            <p:ph sz="half" idx="2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40000" lnSpcReduction="20000"/>
          </a:bodyPr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r>
              <a:rPr lang="ru-RU" sz="5000" b="1" dirty="0" err="1"/>
              <a:t>П.А.Столыпин</a:t>
            </a:r>
            <a:endParaRPr lang="ru-RU" sz="5000" b="1" dirty="0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02881A98-487A-4DE3-BE44-CAEB362476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805" y="2317115"/>
            <a:ext cx="2624047" cy="304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F4F49D0B-4E3E-43CD-B5E2-4E41E3819203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2582" y="2317115"/>
            <a:ext cx="3359531" cy="2128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D52787EF-D747-48A1-8235-7E732BD4A9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9" y="4414117"/>
            <a:ext cx="3356114" cy="1231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552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FCEEB0-E7FF-47FA-B838-E1B62E307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8844353" cy="1119809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B0F0"/>
                </a:solidFill>
              </a:rPr>
              <a:t>Потрясение - это</a:t>
            </a:r>
            <a:br>
              <a:rPr lang="ru-RU" b="1" dirty="0">
                <a:solidFill>
                  <a:srgbClr val="00B0F0"/>
                </a:solidFill>
              </a:rPr>
            </a:br>
            <a:r>
              <a:rPr lang="ru-RU" sz="2700" b="1" dirty="0">
                <a:solidFill>
                  <a:srgbClr val="00B0F0"/>
                </a:solidFill>
              </a:rPr>
              <a:t>кризис, тупик, встряска, ломка, шок, изменения…</a:t>
            </a:r>
            <a:br>
              <a:rPr lang="ru-RU" sz="2700" b="1" dirty="0">
                <a:solidFill>
                  <a:srgbClr val="00B0F0"/>
                </a:solidFill>
              </a:rPr>
            </a:br>
            <a:endParaRPr lang="ru-RU" sz="2700" b="1" dirty="0">
              <a:solidFill>
                <a:srgbClr val="00B0F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C9676F-0632-414F-98C6-F1EB58A78A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896" y="1630017"/>
            <a:ext cx="8767106" cy="4820479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/>
              <a:t>Внутренние-Внешние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- Внутренние: депрессия, разочарования, выгорание, психо-</a:t>
            </a:r>
            <a:r>
              <a:rPr lang="ru-RU" dirty="0" err="1">
                <a:solidFill>
                  <a:schemeClr val="tx1"/>
                </a:solidFill>
              </a:rPr>
              <a:t>соматика</a:t>
            </a:r>
            <a:r>
              <a:rPr lang="ru-RU" dirty="0">
                <a:solidFill>
                  <a:schemeClr val="tx1"/>
                </a:solidFill>
              </a:rPr>
              <a:t>,  болезни и т.п.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- Внешние: </a:t>
            </a:r>
            <a:r>
              <a:rPr lang="ru-RU" dirty="0"/>
              <a:t>обнуление, обрушение, в материи, изменения в профессии, в отношениях и т.п. </a:t>
            </a:r>
          </a:p>
          <a:p>
            <a:r>
              <a:rPr lang="ru-RU" b="1" dirty="0"/>
              <a:t>Индивидуально-коллективные</a:t>
            </a:r>
          </a:p>
          <a:p>
            <a:pPr marL="0" indent="0">
              <a:buNone/>
            </a:pPr>
            <a:r>
              <a:rPr lang="ru-RU" dirty="0"/>
              <a:t>- Лично ваши</a:t>
            </a:r>
          </a:p>
          <a:p>
            <a:pPr marL="0" indent="0">
              <a:buNone/>
            </a:pPr>
            <a:r>
              <a:rPr lang="ru-RU" dirty="0"/>
              <a:t>- Семьи, коллектива, государства, науки, человечества…</a:t>
            </a:r>
          </a:p>
          <a:p>
            <a:r>
              <a:rPr lang="ru-RU" b="1" dirty="0"/>
              <a:t>Краткосрочные-длительные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3900" b="1" dirty="0">
                <a:solidFill>
                  <a:srgbClr val="00B0F0"/>
                </a:solidFill>
              </a:rPr>
              <a:t>  Результат:</a:t>
            </a:r>
          </a:p>
          <a:p>
            <a:pPr marL="0" indent="0">
              <a:buNone/>
            </a:pPr>
            <a:endParaRPr lang="ru-RU" b="1" dirty="0">
              <a:solidFill>
                <a:srgbClr val="00B0F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Обновление Картины Мира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Тотальная смена Образа Жизни (привычки, предпочтения..),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Стиля общения (изменение окружения..),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Условий Жизни..,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Тебя самого, Внутреннего Я..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246FDF85-7D16-47EC-9714-7738DDA85E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3104" y="2656232"/>
            <a:ext cx="4572000" cy="2720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0281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DC58DA-A6E1-4E00-B7D3-B66F3BC21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Восемь «ВСЕГДА»: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87EBC94-C9DE-4FB9-8DCE-A6C955F368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>
                <a:solidFill>
                  <a:srgbClr val="00B0F0"/>
                </a:solidFill>
              </a:rPr>
              <a:t>ВСЕГДА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/>
              <a:t>внезапно. НЕИСПОВЕДИМОЕ – точно от Отца</a:t>
            </a:r>
          </a:p>
          <a:p>
            <a:r>
              <a:rPr lang="ru-RU" b="1" dirty="0">
                <a:solidFill>
                  <a:srgbClr val="00B0F0"/>
                </a:solidFill>
              </a:rPr>
              <a:t>ВСЕГДА</a:t>
            </a:r>
            <a:r>
              <a:rPr lang="ru-RU" dirty="0"/>
              <a:t> непредсказуемо, не просчитываемо! Но внутренне «что-то такое было» - твое с Отцом.</a:t>
            </a:r>
          </a:p>
          <a:p>
            <a:r>
              <a:rPr lang="ru-RU" b="1" dirty="0">
                <a:solidFill>
                  <a:srgbClr val="00B0F0"/>
                </a:solidFill>
              </a:rPr>
              <a:t>ВСЕГДА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/>
              <a:t>с неожидаемым результатом. Настольно - НОВОЕ. Завершение предыдущего.</a:t>
            </a:r>
          </a:p>
          <a:p>
            <a:r>
              <a:rPr lang="ru-RU" b="1" dirty="0">
                <a:solidFill>
                  <a:srgbClr val="00B0F0"/>
                </a:solidFill>
              </a:rPr>
              <a:t>ВСЕГДА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/>
              <a:t>не знаешь, что делать. Предыдущий опыт, старые взгляды, методы, стиль решения не работают. А по-новому еще не знаешь как.</a:t>
            </a:r>
          </a:p>
          <a:p>
            <a:r>
              <a:rPr lang="ru-RU" b="1" dirty="0">
                <a:solidFill>
                  <a:srgbClr val="00B0F0"/>
                </a:solidFill>
              </a:rPr>
              <a:t>ВСЕГДА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рождается вопрос: «З</a:t>
            </a:r>
            <a:r>
              <a:rPr lang="ru-RU" dirty="0"/>
              <a:t>а что?» А это  «Для чего?» </a:t>
            </a:r>
          </a:p>
          <a:p>
            <a:r>
              <a:rPr lang="ru-RU" b="1" dirty="0">
                <a:solidFill>
                  <a:srgbClr val="00B0F0"/>
                </a:solidFill>
              </a:rPr>
              <a:t>ВСЕГДА</a:t>
            </a:r>
            <a:r>
              <a:rPr lang="ru-RU" dirty="0"/>
              <a:t> Поиск виноватого. А это – Ты САМ!</a:t>
            </a:r>
          </a:p>
          <a:p>
            <a:r>
              <a:rPr lang="ru-RU" dirty="0"/>
              <a:t>Это </a:t>
            </a:r>
            <a:r>
              <a:rPr lang="ru-RU" b="1" dirty="0">
                <a:solidFill>
                  <a:srgbClr val="00B0F0"/>
                </a:solidFill>
              </a:rPr>
              <a:t>ВСЕГДА</a:t>
            </a:r>
            <a:r>
              <a:rPr lang="ru-RU" dirty="0"/>
              <a:t>  от Отца. </a:t>
            </a:r>
          </a:p>
          <a:p>
            <a:r>
              <a:rPr lang="ru-RU" dirty="0"/>
              <a:t>А значит – это </a:t>
            </a:r>
            <a:r>
              <a:rPr lang="ru-RU" b="1" dirty="0">
                <a:solidFill>
                  <a:srgbClr val="00B0F0"/>
                </a:solidFill>
              </a:rPr>
              <a:t>ВСЕГДА </a:t>
            </a:r>
            <a:r>
              <a:rPr lang="ru-RU" dirty="0"/>
              <a:t>– для Твоего Роста!  </a:t>
            </a: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E3DAB5DB-F59E-45A0-B87C-382FF9F024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0878" y="362156"/>
            <a:ext cx="3869634" cy="2176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1063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3A427E-8F1F-4B03-9294-DFA780235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904" y="609600"/>
            <a:ext cx="10674626" cy="1320800"/>
          </a:xfrm>
        </p:spPr>
        <p:txBody>
          <a:bodyPr>
            <a:normAutofit/>
          </a:bodyPr>
          <a:lstStyle/>
          <a:p>
            <a:r>
              <a:rPr lang="ru-RU" sz="3200" b="1" dirty="0"/>
              <a:t>Философия границ или Кризис-Менеджер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1F964BE-DC33-46B0-A5DF-7E3E4B8022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652" y="1431235"/>
            <a:ext cx="9104244" cy="5178287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Каждый совершенен пред Отцом на данный момент!   </a:t>
            </a:r>
            <a:r>
              <a:rPr lang="ru-RU" b="1" dirty="0">
                <a:solidFill>
                  <a:srgbClr val="FF0000"/>
                </a:solidFill>
              </a:rPr>
              <a:t>НО</a:t>
            </a:r>
          </a:p>
          <a:p>
            <a:r>
              <a:rPr lang="ru-RU" b="1" dirty="0"/>
              <a:t>Пределов совершенства НЕТ и возможности Человека безграничны!</a:t>
            </a:r>
          </a:p>
          <a:p>
            <a:r>
              <a:rPr lang="ru-RU" b="1" dirty="0"/>
              <a:t>Граница</a:t>
            </a:r>
            <a:r>
              <a:rPr lang="ru-RU" dirty="0"/>
              <a:t> – это разделение между тем, что тебе дано, а что недоступно.</a:t>
            </a:r>
          </a:p>
          <a:p>
            <a:r>
              <a:rPr lang="ru-RU" dirty="0"/>
              <a:t>Границы – это пограничная линия Твоего Мира Возможностей.</a:t>
            </a:r>
          </a:p>
          <a:p>
            <a:r>
              <a:rPr lang="ru-RU" dirty="0"/>
              <a:t>Кризис – это несостыковка границ, переход и расширение границ на новые.</a:t>
            </a:r>
          </a:p>
          <a:p>
            <a:r>
              <a:rPr lang="ru-RU" dirty="0"/>
              <a:t>Новое – это всегда выход за пределы привычных границ, из зоны комфорта, расширение, переход, требующий от каждого:</a:t>
            </a:r>
          </a:p>
          <a:p>
            <a:r>
              <a:rPr lang="ru-RU" dirty="0"/>
              <a:t>- Осознания Твоих возможностей.. </a:t>
            </a:r>
          </a:p>
          <a:p>
            <a:r>
              <a:rPr lang="ru-RU" dirty="0"/>
              <a:t>- Видение границ этого мира..</a:t>
            </a:r>
          </a:p>
          <a:p>
            <a:r>
              <a:rPr lang="ru-RU" dirty="0"/>
              <a:t>- Приятия самой возможности существования более высоких, следующих  границ.</a:t>
            </a:r>
          </a:p>
          <a:p>
            <a:r>
              <a:rPr lang="ru-RU" dirty="0"/>
              <a:t>- Готовность идти в Новое.</a:t>
            </a:r>
          </a:p>
          <a:p>
            <a:r>
              <a:rPr lang="ru-RU" dirty="0"/>
              <a:t>- Мужества сделать первый шаг. А это потребует переоценки всего, чем жил ранее.</a:t>
            </a:r>
          </a:p>
          <a:p>
            <a:r>
              <a:rPr lang="ru-RU" b="1" dirty="0"/>
              <a:t>- П</a:t>
            </a:r>
            <a:r>
              <a:rPr lang="ru-RU" dirty="0"/>
              <a:t>риобретении нового опыта.</a:t>
            </a:r>
          </a:p>
          <a:p>
            <a:r>
              <a:rPr lang="ru-RU" dirty="0"/>
              <a:t>- Искренней Веры, даже если результаты сразу НЕ видны..</a:t>
            </a:r>
          </a:p>
          <a:p>
            <a:r>
              <a:rPr lang="ru-RU" dirty="0"/>
              <a:t>- Героизма для завершения Старого во имя Нового.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8ECC95CC-9EA4-45F7-980C-14F35CA4DC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5522" y="248478"/>
            <a:ext cx="2749826" cy="2749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6907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54276C-FAAA-4D66-913F-15A76DA50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40904"/>
          </a:xfrm>
        </p:spPr>
        <p:txBody>
          <a:bodyPr/>
          <a:lstStyle/>
          <a:p>
            <a:r>
              <a:rPr lang="ru-RU" b="1" dirty="0"/>
              <a:t>Шесть «П» Стандартом Отца: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DFE91FE-95E4-4F31-98BE-6BE3E252C2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31235"/>
            <a:ext cx="8596668" cy="5088835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00B0F0"/>
                </a:solidFill>
              </a:rPr>
              <a:t>П</a:t>
            </a:r>
            <a:r>
              <a:rPr lang="ru-RU" dirty="0"/>
              <a:t>отрясение  - это тотальное обновление Основ, Философии, Парадигмы Жизни.</a:t>
            </a:r>
          </a:p>
          <a:p>
            <a:r>
              <a:rPr lang="ru-RU" sz="3200" dirty="0">
                <a:solidFill>
                  <a:srgbClr val="00B0F0"/>
                </a:solidFill>
              </a:rPr>
              <a:t>П</a:t>
            </a:r>
            <a:r>
              <a:rPr lang="ru-RU" dirty="0"/>
              <a:t>роблема - Парадигмальный Вызов</a:t>
            </a:r>
          </a:p>
          <a:p>
            <a:r>
              <a:rPr lang="ru-RU" sz="3200" dirty="0">
                <a:solidFill>
                  <a:srgbClr val="00B0F0"/>
                </a:solidFill>
              </a:rPr>
              <a:t>П</a:t>
            </a:r>
            <a:r>
              <a:rPr lang="ru-RU" dirty="0"/>
              <a:t>ереход – </a:t>
            </a:r>
            <a:r>
              <a:rPr lang="ru-RU" dirty="0" err="1"/>
              <a:t>Парадигмализация</a:t>
            </a:r>
            <a:r>
              <a:rPr lang="ru-RU" dirty="0"/>
              <a:t>. Преображение Волей Отца – вхождение в Волю Отца всем Внутренним Миром. Воля Отца – Универсальное Решение.</a:t>
            </a:r>
          </a:p>
          <a:p>
            <a:r>
              <a:rPr lang="ru-RU" sz="3200" dirty="0">
                <a:solidFill>
                  <a:srgbClr val="00B0F0"/>
                </a:solidFill>
              </a:rPr>
              <a:t>П</a:t>
            </a:r>
            <a:r>
              <a:rPr lang="ru-RU" dirty="0"/>
              <a:t>арадигмальный Сдвиг – тотальная смена условий, когда предыдущее Ты уже выработал, достиг, испытал. </a:t>
            </a:r>
          </a:p>
          <a:p>
            <a:r>
              <a:rPr lang="ru-RU" sz="3500" dirty="0">
                <a:solidFill>
                  <a:srgbClr val="00B0F0"/>
                </a:solidFill>
              </a:rPr>
              <a:t>П</a:t>
            </a:r>
            <a:r>
              <a:rPr lang="ru-RU" dirty="0"/>
              <a:t>ерестройка - Новые Условия Жизни – как Итог. </a:t>
            </a:r>
          </a:p>
          <a:p>
            <a:r>
              <a:rPr lang="ru-RU" sz="3500" dirty="0" err="1">
                <a:solidFill>
                  <a:srgbClr val="00B0F0"/>
                </a:solidFill>
              </a:rPr>
              <a:t>П</a:t>
            </a:r>
            <a:r>
              <a:rPr lang="ru-RU" dirty="0" err="1"/>
              <a:t>арадигмолог</a:t>
            </a:r>
            <a:r>
              <a:rPr lang="ru-RU" dirty="0"/>
              <a:t> -  когда ТЫ не ждешь «грома», а действуешь </a:t>
            </a:r>
            <a:r>
              <a:rPr lang="ru-RU" dirty="0" err="1"/>
              <a:t>опережающе</a:t>
            </a:r>
            <a:r>
              <a:rPr lang="ru-RU" dirty="0"/>
              <a:t>, форсируешь события..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806F048-5442-4123-B713-C281BD30B39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4486" y="120720"/>
            <a:ext cx="3127513" cy="174783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5DD526A-38B6-4F3B-9C29-D5EFE45D25D8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4002" y="5108712"/>
            <a:ext cx="2917998" cy="162856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D8D4C765-14EB-463C-A5D6-D9ED3D674C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5455" y="2435086"/>
            <a:ext cx="1895092" cy="1832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1360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4D67FA-024A-43CF-8A02-CDA4600D3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Четыре стадии перехода: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66B349-0810-447B-99BA-B98904862A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200" b="1" dirty="0"/>
              <a:t>1.Этого не может быть, потому что не может быть никогда</a:t>
            </a:r>
          </a:p>
          <a:p>
            <a:r>
              <a:rPr lang="ru-RU" sz="3200" b="1" dirty="0"/>
              <a:t>2. Что-то в этом есть.</a:t>
            </a:r>
          </a:p>
          <a:p>
            <a:r>
              <a:rPr lang="ru-RU" sz="3200" b="1" dirty="0"/>
              <a:t>3. Приятие.</a:t>
            </a:r>
          </a:p>
          <a:p>
            <a:r>
              <a:rPr lang="ru-RU" sz="3200" b="1" dirty="0"/>
              <a:t>4. Как мы без этого были?</a:t>
            </a:r>
          </a:p>
          <a:p>
            <a:endParaRPr lang="ru-RU" sz="3200" b="1" dirty="0"/>
          </a:p>
          <a:p>
            <a:pPr marL="0" indent="0">
              <a:buNone/>
            </a:pPr>
            <a:r>
              <a:rPr lang="ru-RU" sz="2000" b="1" dirty="0"/>
              <a:t>Примеры:</a:t>
            </a:r>
          </a:p>
          <a:p>
            <a:endParaRPr lang="ru-RU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BC3B659-E1FE-4A83-91EB-6FDC562974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1572" y="2748331"/>
            <a:ext cx="3464860" cy="1948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408C9DD0-E3B9-4D5E-9F62-03865CF8F6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8646" y="340541"/>
            <a:ext cx="3304741" cy="1858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9AE0CCC7-1906-4DD9-A9E8-010F88FA41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9660" y="4927504"/>
            <a:ext cx="3209365" cy="1805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8737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875611-9AA7-470C-9756-5490B41D5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32791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Универсальные критерии </a:t>
            </a:r>
            <a:r>
              <a:rPr lang="ru-RU" sz="27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Парадигмального</a:t>
            </a:r>
            <a:r>
              <a:rPr lang="ru-RU" sz="27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сдвига:</a:t>
            </a:r>
            <a:br>
              <a:rPr lang="ru-RU" b="1" dirty="0">
                <a:solidFill>
                  <a:srgbClr val="FF0000"/>
                </a:solidFill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3AAD7E-ED21-497A-9B2C-6AA31BDAB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469" y="1083365"/>
            <a:ext cx="9422295" cy="5625548"/>
          </a:xfrm>
        </p:spPr>
        <p:txBody>
          <a:bodyPr>
            <a:normAutofit fontScale="62500" lnSpcReduction="20000"/>
          </a:bodyPr>
          <a:lstStyle/>
          <a:p>
            <a:pPr indent="457200" algn="just">
              <a:lnSpc>
                <a:spcPct val="124000"/>
              </a:lnSpc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Первая стадия - раз­рушения </a:t>
            </a:r>
            <a:r>
              <a:rPr lang="ru-RU" sz="2200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старой доминирующей Парадигмы, сопровождается:</a:t>
            </a:r>
            <a:endParaRPr lang="ru-RU" sz="2200" dirty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lvl="0" algn="just">
              <a:lnSpc>
                <a:spcPct val="119000"/>
              </a:lnSpc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636270" algn="l"/>
              </a:tabLst>
            </a:pPr>
            <a:r>
              <a:rPr lang="ru-RU" sz="2200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Тяжёлыми переходными состояниями.</a:t>
            </a:r>
            <a:endParaRPr lang="ru-RU" sz="2200" dirty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lvl="0" algn="just">
              <a:lnSpc>
                <a:spcPct val="119000"/>
              </a:lnSpc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636270" algn="l"/>
              </a:tabLst>
            </a:pPr>
            <a:r>
              <a:rPr lang="ru-RU" sz="2200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Обострением противоречий.</a:t>
            </a:r>
            <a:endParaRPr lang="ru-RU" sz="2200" dirty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lvl="0" algn="just">
              <a:lnSpc>
                <a:spcPct val="119000"/>
              </a:lnSpc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636270" algn="l"/>
              </a:tabLst>
            </a:pPr>
            <a:r>
              <a:rPr lang="ru-RU" sz="2200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Неустойчивостью и неопределённостью будущего.</a:t>
            </a:r>
            <a:endParaRPr lang="ru-RU" sz="2200" dirty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lvl="0" algn="just">
              <a:lnSpc>
                <a:spcPct val="119000"/>
              </a:lnSpc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633095" algn="l"/>
              </a:tabLst>
            </a:pPr>
            <a:r>
              <a:rPr lang="ru-RU" sz="2200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Состоянием, при котором существующие средства до­стижения целей становятся неадекватными.</a:t>
            </a:r>
            <a:endParaRPr lang="ru-RU" sz="2200" dirty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lvl="0" algn="just">
              <a:lnSpc>
                <a:spcPct val="119000"/>
              </a:lnSpc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636270" algn="l"/>
              </a:tabLst>
            </a:pPr>
            <a:r>
              <a:rPr lang="ru-RU" sz="2200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Непредсказуемостью ситуаций и проблем.</a:t>
            </a:r>
            <a:endParaRPr lang="ru-RU" sz="2200" dirty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lvl="0" algn="just">
              <a:lnSpc>
                <a:spcPct val="119000"/>
              </a:lnSpc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636270" algn="l"/>
              </a:tabLst>
            </a:pPr>
            <a:r>
              <a:rPr lang="ru-RU" sz="2200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Разрушением привычного внутреннего мироустройства.</a:t>
            </a:r>
            <a:endParaRPr lang="ru-RU" sz="2200" dirty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lvl="0" algn="just">
              <a:lnSpc>
                <a:spcPct val="119000"/>
              </a:lnSpc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636270" algn="l"/>
              </a:tabLst>
            </a:pPr>
            <a:r>
              <a:rPr lang="ru-RU" sz="2200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Отказом старых механизмов регуляции, контроля и управления.</a:t>
            </a:r>
            <a:endParaRPr lang="ru-RU" sz="2200" dirty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lvl="0" algn="just">
              <a:lnSpc>
                <a:spcPct val="119000"/>
              </a:lnSpc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636270" algn="l"/>
              </a:tabLst>
            </a:pPr>
            <a:r>
              <a:rPr lang="ru-RU" sz="2200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Попытками вернуться в «старое доброе время» </a:t>
            </a:r>
            <a:endParaRPr lang="ru-RU" sz="2200" dirty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indent="457200" algn="just">
              <a:lnSpc>
                <a:spcPct val="119000"/>
              </a:lnSpc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Вторая стадия - созидания</a:t>
            </a:r>
            <a:r>
              <a:rPr lang="ru-RU" sz="2200" b="1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, </a:t>
            </a:r>
            <a:r>
              <a:rPr lang="ru-RU" sz="2200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становления новой Парадигмы, сопровождается:</a:t>
            </a:r>
            <a:endParaRPr lang="ru-RU" sz="2200" dirty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lvl="0" algn="just">
              <a:lnSpc>
                <a:spcPct val="119000"/>
              </a:lnSpc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633095" algn="l"/>
              </a:tabLst>
            </a:pPr>
            <a:r>
              <a:rPr lang="ru-RU" sz="2200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Обретением свободы для проявления своей индивиду­альности.</a:t>
            </a:r>
            <a:endParaRPr lang="ru-RU" sz="2200" dirty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lvl="0" algn="just">
              <a:lnSpc>
                <a:spcPct val="119000"/>
              </a:lnSpc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636270" algn="l"/>
              </a:tabLst>
            </a:pPr>
            <a:r>
              <a:rPr lang="ru-RU" sz="2200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Самостоятельными решениями и выборами.</a:t>
            </a:r>
            <a:endParaRPr lang="ru-RU" sz="2200" dirty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lvl="0" algn="just">
              <a:lnSpc>
                <a:spcPct val="119000"/>
              </a:lnSpc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636270" algn="l"/>
              </a:tabLst>
            </a:pPr>
            <a:r>
              <a:rPr lang="ru-RU" sz="2200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Принятием Нового.</a:t>
            </a:r>
            <a:endParaRPr lang="ru-RU" sz="2200" dirty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lvl="0" algn="just">
              <a:lnSpc>
                <a:spcPct val="119000"/>
              </a:lnSpc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636270" algn="l"/>
              </a:tabLst>
            </a:pPr>
            <a:r>
              <a:rPr lang="ru-RU" sz="2200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Экспериментами без гарантий.</a:t>
            </a:r>
            <a:endParaRPr lang="ru-RU" sz="2200" dirty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lvl="0" algn="just">
              <a:lnSpc>
                <a:spcPct val="119000"/>
              </a:lnSpc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636270" algn="l"/>
              </a:tabLst>
            </a:pPr>
            <a:r>
              <a:rPr lang="ru-RU" sz="2200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Отсутствием возможностей вернуться в старое.</a:t>
            </a:r>
            <a:endParaRPr lang="ru-RU" sz="2200" dirty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lvl="0" algn="just">
              <a:lnSpc>
                <a:spcPct val="119000"/>
              </a:lnSpc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636270" algn="l"/>
              </a:tabLst>
            </a:pPr>
            <a:r>
              <a:rPr lang="ru-RU" sz="2200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Принятием ответственности за собственные решения.</a:t>
            </a:r>
            <a:endParaRPr lang="ru-RU" sz="2200" dirty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2782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A6F13D-203A-45FF-975D-0217F495F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ВОЛЯ -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B155A4-F73F-4688-81C2-8B84653899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017" y="1321905"/>
            <a:ext cx="9253331" cy="5337312"/>
          </a:xfrm>
        </p:spPr>
        <p:txBody>
          <a:bodyPr>
            <a:normAutofit/>
          </a:bodyPr>
          <a:lstStyle/>
          <a:p>
            <a:r>
              <a:rPr lang="ru-RU" dirty="0"/>
              <a:t>Да будет Воля Твоя, Отец!</a:t>
            </a:r>
          </a:p>
          <a:p>
            <a:r>
              <a:rPr lang="ru-RU" dirty="0"/>
              <a:t>Воля ВСЕГДА несет НОВОЕ</a:t>
            </a:r>
          </a:p>
          <a:p>
            <a:r>
              <a:rPr lang="ru-RU" dirty="0"/>
              <a:t>Любое действие – это Воля</a:t>
            </a:r>
          </a:p>
          <a:p>
            <a:r>
              <a:rPr lang="ru-RU" dirty="0"/>
              <a:t>Воля – универсальный Инструмент решения проблем, вопросов!</a:t>
            </a:r>
          </a:p>
          <a:p>
            <a:r>
              <a:rPr lang="ru-RU" dirty="0"/>
              <a:t>Кризис – завершение </a:t>
            </a:r>
            <a:r>
              <a:rPr lang="ru-RU" dirty="0">
                <a:latin typeface="+mj-lt"/>
              </a:rPr>
              <a:t>ВОЛИ ОТЦА</a:t>
            </a:r>
          </a:p>
          <a:p>
            <a:r>
              <a:rPr lang="ru-RU" dirty="0">
                <a:latin typeface="+mj-lt"/>
              </a:rPr>
              <a:t>Выход из Кризиса - НЕОБХОДИМО ПОПРОСИТЬ НОВУЮ ВОЛЮ ОТЦА</a:t>
            </a:r>
          </a:p>
          <a:p>
            <a:r>
              <a:rPr lang="ru-RU" dirty="0">
                <a:latin typeface="+mj-lt"/>
              </a:rPr>
              <a:t>ЗАПОЛНИТЬ ЕЮ </a:t>
            </a:r>
            <a:r>
              <a:rPr lang="ru-RU" dirty="0">
                <a:latin typeface="+mj-lt"/>
                <a:cs typeface="Adobe Devanagari" panose="02040503050201020203" pitchFamily="18" charset="0"/>
              </a:rPr>
              <a:t>ТЕЛО И ВЕСЬ ВНУТРЕННИЙ МИР</a:t>
            </a:r>
          </a:p>
          <a:p>
            <a:r>
              <a:rPr lang="ru-RU" dirty="0">
                <a:latin typeface="+mj-lt"/>
                <a:cs typeface="Adobe Devanagari" panose="02040503050201020203" pitchFamily="18" charset="0"/>
              </a:rPr>
              <a:t>ДЕЙСТВОВАТЬ ВОЛЕЙ ОТЦА</a:t>
            </a:r>
          </a:p>
          <a:p>
            <a:r>
              <a:rPr lang="ru-RU" sz="1900" dirty="0">
                <a:latin typeface="+mj-lt"/>
                <a:ea typeface="Cambria" panose="02040503050406030204" pitchFamily="18" charset="0"/>
                <a:cs typeface="Adobe Devanagari" panose="02040503050201020203" pitchFamily="18" charset="0"/>
              </a:rPr>
              <a:t>Новая Воля - это </a:t>
            </a:r>
            <a:r>
              <a:rPr lang="ru-RU" sz="1900" dirty="0">
                <a:solidFill>
                  <a:schemeClr val="tx1"/>
                </a:solidFill>
                <a:latin typeface="+mj-lt"/>
                <a:ea typeface="Cambria" panose="02040503050406030204" pitchFamily="18" charset="0"/>
                <a:cs typeface="Adobe Devanagari" panose="02040503050201020203" pitchFamily="18" charset="0"/>
              </a:rPr>
              <a:t>Во­ля Отца, которая внутренне заряжает Дух</a:t>
            </a:r>
          </a:p>
          <a:p>
            <a:r>
              <a:rPr lang="ru-RU" sz="1900" dirty="0">
                <a:solidFill>
                  <a:schemeClr val="tx1"/>
                </a:solidFill>
                <a:latin typeface="+mj-lt"/>
                <a:ea typeface="Cambria" panose="02040503050406030204" pitchFamily="18" charset="0"/>
                <a:cs typeface="Cambria" panose="02040503050406030204" pitchFamily="18" charset="0"/>
              </a:rPr>
              <a:t>Парадигма - это всегда концентрация новой Воли Отца на новое развитие и исполнение, но не раздумыванием, а действием. </a:t>
            </a:r>
          </a:p>
          <a:p>
            <a:r>
              <a:rPr lang="ru-RU" sz="1900" dirty="0">
                <a:solidFill>
                  <a:schemeClr val="tx1"/>
                </a:solidFill>
                <a:latin typeface="+mj-lt"/>
                <a:ea typeface="Cambria" panose="02040503050406030204" pitchFamily="18" charset="0"/>
                <a:cs typeface="Cambria" panose="02040503050406030204" pitchFamily="18" charset="0"/>
              </a:rPr>
              <a:t>Нет Парадигмы, нет нового Духа - нет Достижений.</a:t>
            </a:r>
          </a:p>
          <a:p>
            <a:endParaRPr lang="ru-RU" dirty="0">
              <a:solidFill>
                <a:schemeClr val="tx1"/>
              </a:solidFill>
              <a:latin typeface="+mj-lt"/>
              <a:ea typeface="Cambria" panose="02040503050406030204" pitchFamily="18" charset="0"/>
              <a:cs typeface="Adobe Devanagari" panose="02040503050201020203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888172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420</TotalTime>
  <Words>1147</Words>
  <Application>Microsoft Office PowerPoint</Application>
  <PresentationFormat>Широкоэкранный</PresentationFormat>
  <Paragraphs>174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Cambria</vt:lpstr>
      <vt:lpstr>Times New Roman</vt:lpstr>
      <vt:lpstr>Trebuchet MS</vt:lpstr>
      <vt:lpstr>Wingdings</vt:lpstr>
      <vt:lpstr>Wingdings 3</vt:lpstr>
      <vt:lpstr>Аспект</vt:lpstr>
      <vt:lpstr>Великие потрясения как Великое Благо. «Руководство к действию!» </vt:lpstr>
      <vt:lpstr>Это о чем?</vt:lpstr>
      <vt:lpstr>Потрясение - это кризис, тупик, встряска, ломка, шок, изменения… </vt:lpstr>
      <vt:lpstr>Восемь «ВСЕГДА»: </vt:lpstr>
      <vt:lpstr>Философия границ или Кризис-Менеджер</vt:lpstr>
      <vt:lpstr>Шесть «П» Стандартом Отца:</vt:lpstr>
      <vt:lpstr>Четыре стадии перехода:</vt:lpstr>
      <vt:lpstr>Универсальные критерии Парадигмального сдвига: </vt:lpstr>
      <vt:lpstr>ВОЛЯ - </vt:lpstr>
      <vt:lpstr>Парадигмальные Инструменты Внутреннего Саморазвития</vt:lpstr>
      <vt:lpstr>Парадигмальные Методы Внутреннего Саморазвития</vt:lpstr>
      <vt:lpstr>Парадигмальный Взгляд</vt:lpstr>
      <vt:lpstr>Что мешает?</vt:lpstr>
      <vt:lpstr>Если у тебя тупик, то УЖЕ:</vt:lpstr>
      <vt:lpstr>Куда расти вглубь или Кто такой Субъект?</vt:lpstr>
      <vt:lpstr>В момент потрясений помощь Друга:</vt:lpstr>
      <vt:lpstr>Руководство к действию: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Великие потрясения как Великое Благо. «Руководство к действию!» </dc:title>
  <dc:creator>Admin</dc:creator>
  <cp:lastModifiedBy>Admin</cp:lastModifiedBy>
  <cp:revision>71</cp:revision>
  <dcterms:created xsi:type="dcterms:W3CDTF">2025-10-04T12:04:26Z</dcterms:created>
  <dcterms:modified xsi:type="dcterms:W3CDTF">2025-10-27T14:59:26Z</dcterms:modified>
</cp:coreProperties>
</file>